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notesSlides/notesSlide2.xml" ContentType="application/vnd.openxmlformats-officedocument.presentationml.notesSlide+xml"/>
  <Override PartName="/ppt/theme/themeOverride25.xml" ContentType="application/vnd.openxmlformats-officedocument.themeOverride+xml"/>
  <Override PartName="/ppt/notesSlides/notesSlide3.xml" ContentType="application/vnd.openxmlformats-officedocument.presentationml.notesSlide+xml"/>
  <Override PartName="/ppt/theme/themeOverride26.xml" ContentType="application/vnd.openxmlformats-officedocument.themeOverride+xml"/>
  <Override PartName="/ppt/notesSlides/notesSlide4.xml" ContentType="application/vnd.openxmlformats-officedocument.presentationml.notesSlide+xml"/>
  <Override PartName="/ppt/theme/themeOverride27.xml" ContentType="application/vnd.openxmlformats-officedocument.themeOverride+xml"/>
  <Override PartName="/ppt/notesSlides/notesSlide5.xml" ContentType="application/vnd.openxmlformats-officedocument.presentationml.notesSlide+xml"/>
  <Override PartName="/ppt/theme/themeOverride28.xml" ContentType="application/vnd.openxmlformats-officedocument.themeOverr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1964" r:id="rId2"/>
    <p:sldId id="1618" r:id="rId3"/>
    <p:sldId id="1619" r:id="rId4"/>
    <p:sldId id="1965" r:id="rId5"/>
    <p:sldId id="1966" r:id="rId6"/>
    <p:sldId id="1967" r:id="rId7"/>
    <p:sldId id="1548" r:id="rId8"/>
    <p:sldId id="1798" r:id="rId9"/>
    <p:sldId id="1442" r:id="rId10"/>
    <p:sldId id="1947" r:id="rId11"/>
    <p:sldId id="1948" r:id="rId12"/>
    <p:sldId id="1949" r:id="rId13"/>
    <p:sldId id="1950" r:id="rId14"/>
    <p:sldId id="1968" r:id="rId15"/>
    <p:sldId id="1952" r:id="rId16"/>
    <p:sldId id="1969" r:id="rId17"/>
    <p:sldId id="1953" r:id="rId18"/>
    <p:sldId id="1954" r:id="rId19"/>
    <p:sldId id="1955" r:id="rId20"/>
    <p:sldId id="1970" r:id="rId21"/>
    <p:sldId id="1957" r:id="rId22"/>
    <p:sldId id="1973" r:id="rId23"/>
    <p:sldId id="1958" r:id="rId24"/>
    <p:sldId id="1670" r:id="rId25"/>
    <p:sldId id="1671" r:id="rId26"/>
    <p:sldId id="1672" r:id="rId27"/>
    <p:sldId id="292" r:id="rId28"/>
    <p:sldId id="29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47" autoAdjust="0"/>
  </p:normalViewPr>
  <p:slideViewPr>
    <p:cSldViewPr snapToGrid="0">
      <p:cViewPr varScale="1">
        <p:scale>
          <a:sx n="107" d="100"/>
          <a:sy n="107" d="100"/>
        </p:scale>
        <p:origin x="6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68586-BF78-4961-A99A-58F372E7C3D8}" type="datetimeFigureOut">
              <a:rPr lang="en-US" smtClean="0"/>
              <a:t>8/22/2026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7F2BA8-CD31-405C-B225-9EC16D5E940A}" type="slidenum">
              <a:rPr lang="en-US" smtClean="0"/>
              <a:t>‹#›</a:t>
            </a:fld>
            <a:endParaRPr lang="en-US"/>
          </a:p>
        </p:txBody>
      </p:sp>
    </p:spTree>
    <p:extLst>
      <p:ext uri="{BB962C8B-B14F-4D97-AF65-F5344CB8AC3E}">
        <p14:creationId xmlns:p14="http://schemas.microsoft.com/office/powerpoint/2010/main" val="2494663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Gossett ~ August 23, 2026</a:t>
            </a:r>
          </a:p>
        </p:txBody>
      </p:sp>
      <p:sp>
        <p:nvSpPr>
          <p:cNvPr id="4" name="Slide Number Placeholder 3"/>
          <p:cNvSpPr>
            <a:spLocks noGrp="1"/>
          </p:cNvSpPr>
          <p:nvPr>
            <p:ph type="sldNum" sz="quarter" idx="5"/>
          </p:nvPr>
        </p:nvSpPr>
        <p:spPr/>
        <p:txBody>
          <a:bodyPr/>
          <a:lstStyle/>
          <a:p>
            <a:fld id="{2E7F2BA8-CD31-405C-B225-9EC16D5E940A}" type="slidenum">
              <a:rPr lang="en-US" smtClean="0"/>
              <a:t>1</a:t>
            </a:fld>
            <a:endParaRPr lang="en-US"/>
          </a:p>
        </p:txBody>
      </p:sp>
    </p:spTree>
    <p:extLst>
      <p:ext uri="{BB962C8B-B14F-4D97-AF65-F5344CB8AC3E}">
        <p14:creationId xmlns:p14="http://schemas.microsoft.com/office/powerpoint/2010/main" val="2607225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475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0674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4575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1818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A9EE78-BC61-48A3-B71F-BF56EB2414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5334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682DC477-071F-488F-B7EC-931AD21B5812}" type="datetimeFigureOut">
              <a:rPr lang="en-US" smtClean="0"/>
              <a:t>8/22/2026</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2628566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3904138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4214929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82DC477-071F-488F-B7EC-931AD21B5812}" type="datetimeFigureOut">
              <a:rPr lang="en-US" smtClean="0"/>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06723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209862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2DC477-071F-488F-B7EC-931AD21B5812}" type="datetimeFigureOut">
              <a:rPr lang="en-US" smtClean="0"/>
              <a:t>8/22/2026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3192237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2DC477-071F-488F-B7EC-931AD21B5812}" type="datetimeFigureOut">
              <a:rPr lang="en-US" smtClean="0"/>
              <a:t>8/22/2026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3114469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2DC477-071F-488F-B7EC-931AD21B5812}" type="datetimeFigureOut">
              <a:rPr lang="en-US" smtClean="0"/>
              <a:t>8/22/2026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2397860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2DC477-071F-488F-B7EC-931AD21B5812}" type="datetimeFigureOut">
              <a:rPr lang="en-US" smtClean="0"/>
              <a:t>8/22/2026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428195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DC477-071F-488F-B7EC-931AD21B5812}" type="datetimeFigureOut">
              <a:rPr lang="en-US" smtClean="0"/>
              <a:t>8/22/2026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90655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682DC477-071F-488F-B7EC-931AD21B5812}" type="datetimeFigureOut">
              <a:rPr lang="en-US" smtClean="0"/>
              <a:t>8/22/2026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3872222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682DC477-071F-488F-B7EC-931AD21B5812}" type="datetimeFigureOut">
              <a:rPr lang="en-US" smtClean="0"/>
              <a:t>8/22/2026</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116552418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682DC477-071F-488F-B7EC-931AD21B5812}" type="datetimeFigureOut">
              <a:rPr lang="en-US" smtClean="0"/>
              <a:t>8/22/2026</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294582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hemeOverride" Target="../theme/themeOverride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hemeOverride" Target="../theme/themeOverride24.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hemeOverride" Target="../theme/themeOverride25.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hemeOverride" Target="../theme/themeOverride26.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hemeOverride" Target="../theme/themeOverride27.xml"/><Relationship Id="rId6" Type="http://schemas.openxmlformats.org/officeDocument/2006/relationships/image" Target="../media/image2.jpeg"/><Relationship Id="rId5" Type="http://schemas.openxmlformats.org/officeDocument/2006/relationships/hyperlink" Target="http://studylight.org/desk/?query=mt+10:33&amp;t=kjv&amp;sr=1&amp;l=en" TargetMode="External"/><Relationship Id="rId4" Type="http://schemas.openxmlformats.org/officeDocument/2006/relationships/hyperlink" Target="http://studylight.org/desk/?query=mt+10:32&amp;t=kjv&amp;sr=1&amp;l=en"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hemeOverride" Target="../theme/themeOverride28.xml"/><Relationship Id="rId5" Type="http://schemas.openxmlformats.org/officeDocument/2006/relationships/image" Target="../media/image3.wmf"/><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CFABCB3-5D7C-BE83-3A67-D5F86A35335E}"/>
              </a:ext>
            </a:extLst>
          </p:cNvPr>
          <p:cNvPicPr>
            <a:picLocks noChangeAspect="1"/>
          </p:cNvPicPr>
          <p:nvPr/>
        </p:nvPicPr>
        <p:blipFill>
          <a:blip r:embed="rId4"/>
          <a:stretch>
            <a:fillRect/>
          </a:stretch>
        </p:blipFill>
        <p:spPr>
          <a:xfrm>
            <a:off x="0" y="11352"/>
            <a:ext cx="12192000" cy="6846648"/>
          </a:xfrm>
          <a:prstGeom prst="rect">
            <a:avLst/>
          </a:prstGeom>
        </p:spPr>
      </p:pic>
      <p:sp>
        <p:nvSpPr>
          <p:cNvPr id="11" name="Title 10">
            <a:extLst>
              <a:ext uri="{FF2B5EF4-FFF2-40B4-BE49-F238E27FC236}">
                <a16:creationId xmlns:a16="http://schemas.microsoft.com/office/drawing/2014/main" id="{C25BC3AD-4875-EC35-0F6E-49D6F0FB7212}"/>
              </a:ext>
            </a:extLst>
          </p:cNvPr>
          <p:cNvSpPr>
            <a:spLocks noGrp="1"/>
          </p:cNvSpPr>
          <p:nvPr>
            <p:ph type="title"/>
          </p:nvPr>
        </p:nvSpPr>
        <p:spPr>
          <a:xfrm>
            <a:off x="0" y="4333875"/>
            <a:ext cx="12192000" cy="2512773"/>
          </a:xfrm>
        </p:spPr>
        <p:txBody>
          <a:bodyPr>
            <a:normAutofit/>
          </a:bodyPr>
          <a:lstStyle/>
          <a:p>
            <a:pPr algn="ctr"/>
            <a:r>
              <a:rPr lang="en-US" sz="9600" b="1" dirty="0">
                <a:solidFill>
                  <a:srgbClr val="7030A0"/>
                </a:solidFill>
                <a:effectLst>
                  <a:outerShdw blurRad="38100" dist="38100" dir="2700000" algn="tl">
                    <a:srgbClr val="000000">
                      <a:alpha val="43137"/>
                    </a:srgbClr>
                  </a:outerShdw>
                </a:effectLst>
              </a:rPr>
              <a:t>Where’s Your Heart?</a:t>
            </a:r>
          </a:p>
        </p:txBody>
      </p:sp>
    </p:spTree>
    <p:extLst>
      <p:ext uri="{BB962C8B-B14F-4D97-AF65-F5344CB8AC3E}">
        <p14:creationId xmlns:p14="http://schemas.microsoft.com/office/powerpoint/2010/main" val="195996646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94AEB10-DF97-961F-64AC-128EAC4AC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1A564-5F9C-477B-3D88-4033A7498062}"/>
              </a:ext>
            </a:extLst>
          </p:cNvPr>
          <p:cNvSpPr>
            <a:spLocks noGrp="1"/>
          </p:cNvSpPr>
          <p:nvPr>
            <p:ph type="title"/>
          </p:nvPr>
        </p:nvSpPr>
        <p:spPr>
          <a:xfrm>
            <a:off x="0" y="3810"/>
            <a:ext cx="12192000" cy="13296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Galatians 6:1-2 (NASB)</a:t>
            </a:r>
          </a:p>
        </p:txBody>
      </p:sp>
      <p:sp>
        <p:nvSpPr>
          <p:cNvPr id="3" name="Content Placeholder 2">
            <a:extLst>
              <a:ext uri="{FF2B5EF4-FFF2-40B4-BE49-F238E27FC236}">
                <a16:creationId xmlns:a16="http://schemas.microsoft.com/office/drawing/2014/main" id="{5C34A85A-8C9E-4359-83AB-9FF55521F8BE}"/>
              </a:ext>
            </a:extLst>
          </p:cNvPr>
          <p:cNvSpPr>
            <a:spLocks noGrp="1"/>
          </p:cNvSpPr>
          <p:nvPr>
            <p:ph sz="quarter" idx="13"/>
          </p:nvPr>
        </p:nvSpPr>
        <p:spPr>
          <a:xfrm>
            <a:off x="0" y="1057275"/>
            <a:ext cx="12192000" cy="5800725"/>
          </a:xfrm>
        </p:spPr>
        <p:txBody>
          <a:bodyPr>
            <a:noAutofit/>
          </a:bodyPr>
          <a:lstStyle/>
          <a:p>
            <a:r>
              <a:rPr lang="en-US" sz="5400" b="1" baseline="30000" dirty="0">
                <a:latin typeface="Trebuchet MS" panose="020B0603020202020204" pitchFamily="34" charset="0"/>
              </a:rPr>
              <a:t>1</a:t>
            </a:r>
            <a:r>
              <a:rPr lang="en-US" sz="5400" dirty="0">
                <a:latin typeface="Trebuchet MS" panose="020B0603020202020204" pitchFamily="34" charset="0"/>
              </a:rPr>
              <a:t>Brethren, even if anyone is caught in any trespass, you who are spiritual, restore such a one in a spirit of gentleness; </a:t>
            </a:r>
            <a:r>
              <a:rPr lang="en-US" sz="5400" i="1" dirty="0">
                <a:latin typeface="Trebuchet MS" panose="020B0603020202020204" pitchFamily="34" charset="0"/>
              </a:rPr>
              <a:t>each one</a:t>
            </a:r>
            <a:r>
              <a:rPr lang="en-US" sz="5400" dirty="0">
                <a:latin typeface="Trebuchet MS" panose="020B0603020202020204" pitchFamily="34" charset="0"/>
              </a:rPr>
              <a:t> looking to yourself, so that you too will not be tempted. </a:t>
            </a:r>
          </a:p>
          <a:p>
            <a:r>
              <a:rPr lang="en-US" sz="5400" b="1" baseline="30000" dirty="0">
                <a:latin typeface="Trebuchet MS" panose="020B0603020202020204" pitchFamily="34" charset="0"/>
              </a:rPr>
              <a:t>2 </a:t>
            </a:r>
            <a:r>
              <a:rPr lang="en-US" sz="5400" dirty="0">
                <a:latin typeface="Trebuchet MS" panose="020B0603020202020204" pitchFamily="34" charset="0"/>
              </a:rPr>
              <a:t>Bear one another’s burdens, and thereby fulfill the law of Christ.</a:t>
            </a:r>
          </a:p>
        </p:txBody>
      </p:sp>
    </p:spTree>
    <p:extLst>
      <p:ext uri="{BB962C8B-B14F-4D97-AF65-F5344CB8AC3E}">
        <p14:creationId xmlns:p14="http://schemas.microsoft.com/office/powerpoint/2010/main" val="193632988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4C04944-6D0C-1472-D81B-4A5DA73FF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02E9B-7078-B6A7-E5F6-3ECC71C76D87}"/>
              </a:ext>
            </a:extLst>
          </p:cNvPr>
          <p:cNvSpPr>
            <a:spLocks noGrp="1"/>
          </p:cNvSpPr>
          <p:nvPr>
            <p:ph type="title"/>
          </p:nvPr>
        </p:nvSpPr>
        <p:spPr>
          <a:xfrm>
            <a:off x="0" y="-8390"/>
            <a:ext cx="12192000" cy="1113289"/>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Colossians 4:5-6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999ACE4-A0B8-4F8C-33B6-E2D1F339F055}"/>
              </a:ext>
            </a:extLst>
          </p:cNvPr>
          <p:cNvSpPr>
            <a:spLocks noGrp="1"/>
          </p:cNvSpPr>
          <p:nvPr>
            <p:ph sz="quarter" idx="13"/>
          </p:nvPr>
        </p:nvSpPr>
        <p:spPr>
          <a:xfrm>
            <a:off x="0" y="1104899"/>
            <a:ext cx="12192000" cy="5753102"/>
          </a:xfrm>
        </p:spPr>
        <p:txBody>
          <a:bodyPr>
            <a:noAutofit/>
          </a:bodyPr>
          <a:lstStyle/>
          <a:p>
            <a:r>
              <a:rPr lang="en-US" sz="5700" b="1" baseline="30000" dirty="0">
                <a:latin typeface="Trebuchet MS" panose="020B0603020202020204" pitchFamily="34" charset="0"/>
              </a:rPr>
              <a:t>5 </a:t>
            </a:r>
            <a:r>
              <a:rPr lang="en-US" sz="5700" dirty="0">
                <a:latin typeface="Trebuchet MS" panose="020B0603020202020204" pitchFamily="34" charset="0"/>
              </a:rPr>
              <a:t>Conduct yourselves with wisdom toward outsiders, making the most of the opportunity. </a:t>
            </a:r>
          </a:p>
          <a:p>
            <a:r>
              <a:rPr lang="en-US" sz="5700" b="1" baseline="30000" dirty="0">
                <a:latin typeface="Trebuchet MS" panose="020B0603020202020204" pitchFamily="34" charset="0"/>
              </a:rPr>
              <a:t>6 </a:t>
            </a:r>
            <a:r>
              <a:rPr lang="en-US" sz="5700" dirty="0">
                <a:latin typeface="Trebuchet MS" panose="020B0603020202020204" pitchFamily="34" charset="0"/>
              </a:rPr>
              <a:t>Let your speech always be with grace, </a:t>
            </a:r>
            <a:r>
              <a:rPr lang="en-US" sz="5700" i="1" dirty="0">
                <a:latin typeface="Trebuchet MS" panose="020B0603020202020204" pitchFamily="34" charset="0"/>
              </a:rPr>
              <a:t>as though</a:t>
            </a:r>
            <a:r>
              <a:rPr lang="en-US" sz="5700" dirty="0">
                <a:latin typeface="Trebuchet MS" panose="020B0603020202020204" pitchFamily="34" charset="0"/>
              </a:rPr>
              <a:t> seasoned with salt, so that you will know how you should respond to each person.</a:t>
            </a:r>
          </a:p>
        </p:txBody>
      </p:sp>
    </p:spTree>
    <p:extLst>
      <p:ext uri="{BB962C8B-B14F-4D97-AF65-F5344CB8AC3E}">
        <p14:creationId xmlns:p14="http://schemas.microsoft.com/office/powerpoint/2010/main" val="257381038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D7917AF8-EBAD-6631-EE68-D0AD65CFF1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08811-05EA-0D0E-B3C3-884756E55D3A}"/>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James 2:1-4 (NASB)</a:t>
            </a:r>
          </a:p>
        </p:txBody>
      </p:sp>
      <p:sp>
        <p:nvSpPr>
          <p:cNvPr id="3" name="Content Placeholder 2">
            <a:extLst>
              <a:ext uri="{FF2B5EF4-FFF2-40B4-BE49-F238E27FC236}">
                <a16:creationId xmlns:a16="http://schemas.microsoft.com/office/drawing/2014/main" id="{E1EA023E-C4C7-5717-98DC-8A79B6C9D4EC}"/>
              </a:ext>
            </a:extLst>
          </p:cNvPr>
          <p:cNvSpPr>
            <a:spLocks noGrp="1"/>
          </p:cNvSpPr>
          <p:nvPr>
            <p:ph sz="quarter" idx="13"/>
          </p:nvPr>
        </p:nvSpPr>
        <p:spPr>
          <a:xfrm>
            <a:off x="0" y="1504950"/>
            <a:ext cx="12192000" cy="5353050"/>
          </a:xfrm>
        </p:spPr>
        <p:txBody>
          <a:bodyPr>
            <a:noAutofit/>
          </a:bodyPr>
          <a:lstStyle/>
          <a:p>
            <a:r>
              <a:rPr lang="en-US" sz="6000" b="1" baseline="30000" dirty="0">
                <a:latin typeface="Trebuchet MS" panose="020B0603020202020204" pitchFamily="34" charset="0"/>
              </a:rPr>
              <a:t>1</a:t>
            </a:r>
            <a:r>
              <a:rPr lang="en-US" sz="6000" b="1" dirty="0">
                <a:latin typeface="Trebuchet MS" panose="020B0603020202020204" pitchFamily="34" charset="0"/>
              </a:rPr>
              <a:t> </a:t>
            </a:r>
            <a:r>
              <a:rPr lang="en-US" sz="6000" dirty="0">
                <a:latin typeface="Trebuchet MS" panose="020B0603020202020204" pitchFamily="34" charset="0"/>
              </a:rPr>
              <a:t>My brethren, do not hold your faith in our glorious Lord Jesus Christ with </a:t>
            </a:r>
            <a:r>
              <a:rPr lang="en-US" sz="6000" i="1" dirty="0">
                <a:latin typeface="Trebuchet MS" panose="020B0603020202020204" pitchFamily="34" charset="0"/>
              </a:rPr>
              <a:t>an attitude of</a:t>
            </a:r>
            <a:r>
              <a:rPr lang="en-US" sz="6000" dirty="0">
                <a:latin typeface="Trebuchet MS" panose="020B0603020202020204" pitchFamily="34" charset="0"/>
              </a:rPr>
              <a:t> personal favoritism. </a:t>
            </a:r>
          </a:p>
        </p:txBody>
      </p:sp>
    </p:spTree>
    <p:extLst>
      <p:ext uri="{BB962C8B-B14F-4D97-AF65-F5344CB8AC3E}">
        <p14:creationId xmlns:p14="http://schemas.microsoft.com/office/powerpoint/2010/main" val="445067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2854D5A-CDBB-FE3B-6585-A0B642B0D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C50CE7-FA14-0D21-2EA4-1E21B53AB88F}"/>
              </a:ext>
            </a:extLst>
          </p:cNvPr>
          <p:cNvSpPr>
            <a:spLocks noGrp="1"/>
          </p:cNvSpPr>
          <p:nvPr>
            <p:ph type="title"/>
          </p:nvPr>
        </p:nvSpPr>
        <p:spPr>
          <a:xfrm>
            <a:off x="0" y="3810"/>
            <a:ext cx="12192000" cy="12153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James 2:1-4 (NASB)</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60CAAC7-B96D-5A34-2E80-FF306DEA9535}"/>
              </a:ext>
            </a:extLst>
          </p:cNvPr>
          <p:cNvSpPr>
            <a:spLocks noGrp="1"/>
          </p:cNvSpPr>
          <p:nvPr>
            <p:ph sz="quarter" idx="13"/>
          </p:nvPr>
        </p:nvSpPr>
        <p:spPr>
          <a:xfrm>
            <a:off x="0" y="990600"/>
            <a:ext cx="12192000" cy="5867400"/>
          </a:xfrm>
        </p:spPr>
        <p:txBody>
          <a:bodyPr>
            <a:noAutofit/>
          </a:bodyPr>
          <a:lstStyle/>
          <a:p>
            <a:pPr marL="45720" indent="0">
              <a:buNone/>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2 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For if a man comes into your assembly with a gold ring and dressed in fine clothes, and there also comes in a poor man in dirty clothes, </a:t>
            </a: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3 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and you pay special attention to the one who is wearing the fine </a:t>
            </a:r>
            <a:r>
              <a:rPr lang="en-US" sz="6000" dirty="0">
                <a:solidFill>
                  <a:prstClr val="black">
                    <a:lumMod val="85000"/>
                    <a:lumOff val="15000"/>
                  </a:prstClr>
                </a:solidFill>
                <a:latin typeface="Trebuchet MS" panose="020B0603020202020204" pitchFamily="34" charset="0"/>
              </a:rPr>
              <a:t>clothes, and say, </a:t>
            </a:r>
            <a:endParaRPr lang="en-US" sz="6000" dirty="0">
              <a:latin typeface="Trebuchet MS" panose="020B0603020202020204" pitchFamily="34" charset="0"/>
            </a:endParaRPr>
          </a:p>
        </p:txBody>
      </p:sp>
    </p:spTree>
    <p:extLst>
      <p:ext uri="{BB962C8B-B14F-4D97-AF65-F5344CB8AC3E}">
        <p14:creationId xmlns:p14="http://schemas.microsoft.com/office/powerpoint/2010/main" val="31791608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8D34190E-87AC-1D04-148D-16C3A9585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29C2A5-042C-ABA5-266B-54ADC52B5F75}"/>
              </a:ext>
            </a:extLst>
          </p:cNvPr>
          <p:cNvSpPr>
            <a:spLocks noGrp="1"/>
          </p:cNvSpPr>
          <p:nvPr>
            <p:ph type="title"/>
          </p:nvPr>
        </p:nvSpPr>
        <p:spPr>
          <a:xfrm>
            <a:off x="0" y="3810"/>
            <a:ext cx="12192000" cy="12153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James 2:1-4 (NASB)</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9565394-C98E-6149-3EA3-72CBD70F6729}"/>
              </a:ext>
            </a:extLst>
          </p:cNvPr>
          <p:cNvSpPr>
            <a:spLocks noGrp="1"/>
          </p:cNvSpPr>
          <p:nvPr>
            <p:ph sz="quarter" idx="13"/>
          </p:nvPr>
        </p:nvSpPr>
        <p:spPr>
          <a:xfrm>
            <a:off x="0" y="990600"/>
            <a:ext cx="12192000" cy="5867400"/>
          </a:xfrm>
        </p:spPr>
        <p:txBody>
          <a:bodyPr>
            <a:noAutofit/>
          </a:bodyPr>
          <a:lstStyle/>
          <a:p>
            <a:pPr marL="45720" indent="0">
              <a:buNone/>
            </a:pP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“You sit here in a good place,” and you say to the poor man, “You stand over there, or sit down by my footstool,” </a:t>
            </a:r>
          </a:p>
          <a:p>
            <a:pPr marL="45720" indent="0">
              <a:buNone/>
            </a:pPr>
            <a:r>
              <a:rPr kumimoji="0" lang="en-US" sz="60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4 </a:t>
            </a:r>
            <a:r>
              <a:rPr kumimoji="0" lang="en-US" sz="60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have you not made distinctions among yourselves, and become judges with evil motives?</a:t>
            </a:r>
            <a:endParaRPr lang="en-US" sz="6000" dirty="0">
              <a:latin typeface="Trebuchet MS" panose="020B0603020202020204" pitchFamily="34" charset="0"/>
            </a:endParaRPr>
          </a:p>
        </p:txBody>
      </p:sp>
    </p:spTree>
    <p:extLst>
      <p:ext uri="{BB962C8B-B14F-4D97-AF65-F5344CB8AC3E}">
        <p14:creationId xmlns:p14="http://schemas.microsoft.com/office/powerpoint/2010/main" val="37624207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80120B4-2724-FDAF-AB33-8100D1AC8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0EC0E6-C4A0-6210-707E-A947A9FC868E}"/>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Galatians 6:9-10 (NASB)</a:t>
            </a:r>
          </a:p>
        </p:txBody>
      </p:sp>
      <p:sp>
        <p:nvSpPr>
          <p:cNvPr id="3" name="Content Placeholder 2">
            <a:extLst>
              <a:ext uri="{FF2B5EF4-FFF2-40B4-BE49-F238E27FC236}">
                <a16:creationId xmlns:a16="http://schemas.microsoft.com/office/drawing/2014/main" id="{90EA10B9-9399-5ABB-E4DC-3027D4D3A8F3}"/>
              </a:ext>
            </a:extLst>
          </p:cNvPr>
          <p:cNvSpPr>
            <a:spLocks noGrp="1"/>
          </p:cNvSpPr>
          <p:nvPr>
            <p:ph sz="quarter" idx="13"/>
          </p:nvPr>
        </p:nvSpPr>
        <p:spPr>
          <a:xfrm>
            <a:off x="0" y="1066800"/>
            <a:ext cx="12192000" cy="5791200"/>
          </a:xfrm>
        </p:spPr>
        <p:txBody>
          <a:bodyPr>
            <a:noAutofit/>
          </a:bodyPr>
          <a:lstStyle/>
          <a:p>
            <a:r>
              <a:rPr lang="en-US" sz="5700" b="1" baseline="30000" dirty="0">
                <a:latin typeface="Trebuchet MS" panose="020B0603020202020204" pitchFamily="34" charset="0"/>
              </a:rPr>
              <a:t>9 </a:t>
            </a:r>
            <a:r>
              <a:rPr lang="en-US" sz="5700" dirty="0">
                <a:latin typeface="Trebuchet MS" panose="020B0603020202020204" pitchFamily="34" charset="0"/>
              </a:rPr>
              <a:t>Let us not lose heart in doing good, for in due time we will reap if we do not grow weary. </a:t>
            </a:r>
          </a:p>
          <a:p>
            <a:r>
              <a:rPr lang="en-US" sz="5700" b="1" baseline="30000" dirty="0">
                <a:latin typeface="Trebuchet MS" panose="020B0603020202020204" pitchFamily="34" charset="0"/>
              </a:rPr>
              <a:t>10 </a:t>
            </a:r>
            <a:r>
              <a:rPr lang="en-US" sz="5700" dirty="0">
                <a:latin typeface="Trebuchet MS" panose="020B0603020202020204" pitchFamily="34" charset="0"/>
              </a:rPr>
              <a:t>So then, while we have opportunity, let us do good to all people, and especially to those who are of the household of the faith.</a:t>
            </a:r>
          </a:p>
        </p:txBody>
      </p:sp>
    </p:spTree>
    <p:extLst>
      <p:ext uri="{BB962C8B-B14F-4D97-AF65-F5344CB8AC3E}">
        <p14:creationId xmlns:p14="http://schemas.microsoft.com/office/powerpoint/2010/main" val="3797974859"/>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11847DE6-73F0-C7BD-C968-A1CDB517AC9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6D3E76-2C3C-35A4-AF31-808014E58FAB}"/>
              </a:ext>
            </a:extLst>
          </p:cNvPr>
          <p:cNvSpPr>
            <a:spLocks noGrp="1"/>
          </p:cNvSpPr>
          <p:nvPr>
            <p:ph type="title"/>
          </p:nvPr>
        </p:nvSpPr>
        <p:spPr>
          <a:xfrm>
            <a:off x="0" y="0"/>
            <a:ext cx="12192000" cy="6858000"/>
          </a:xfrm>
        </p:spPr>
        <p:txBody>
          <a:bodyPr>
            <a:normAutofit/>
          </a:bodyPr>
          <a:lstStyle/>
          <a:p>
            <a:pPr marL="0" indent="0" algn="ctr">
              <a:buNone/>
            </a:pPr>
            <a:r>
              <a:rPr lang="en-US" sz="96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rPr>
              <a:t>Condition of Heart with worship</a:t>
            </a:r>
          </a:p>
        </p:txBody>
      </p:sp>
    </p:spTree>
    <p:extLst>
      <p:ext uri="{BB962C8B-B14F-4D97-AF65-F5344CB8AC3E}">
        <p14:creationId xmlns:p14="http://schemas.microsoft.com/office/powerpoint/2010/main" val="1223885629"/>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2A588A09-9443-D680-6011-5F8D016A9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539CD-4D51-19EB-5A2C-3F4B5C840B21}"/>
              </a:ext>
            </a:extLst>
          </p:cNvPr>
          <p:cNvSpPr>
            <a:spLocks noGrp="1"/>
          </p:cNvSpPr>
          <p:nvPr>
            <p:ph type="title"/>
          </p:nvPr>
        </p:nvSpPr>
        <p:spPr>
          <a:xfrm>
            <a:off x="0" y="-8389"/>
            <a:ext cx="12192000" cy="1084714"/>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Colossians 3:16-17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E7AF04B-063A-2AEE-ACFB-A411CFBA28FC}"/>
              </a:ext>
            </a:extLst>
          </p:cNvPr>
          <p:cNvSpPr>
            <a:spLocks noGrp="1"/>
          </p:cNvSpPr>
          <p:nvPr>
            <p:ph sz="quarter" idx="13"/>
          </p:nvPr>
        </p:nvSpPr>
        <p:spPr>
          <a:xfrm>
            <a:off x="0" y="933450"/>
            <a:ext cx="12192000" cy="5924551"/>
          </a:xfrm>
        </p:spPr>
        <p:txBody>
          <a:bodyPr>
            <a:noAutofit/>
          </a:bodyPr>
          <a:lstStyle/>
          <a:p>
            <a:r>
              <a:rPr lang="en-US" sz="6400" b="1" baseline="30000" dirty="0">
                <a:latin typeface="Trebuchet MS" panose="020B0603020202020204" pitchFamily="34" charset="0"/>
              </a:rPr>
              <a:t>16 </a:t>
            </a:r>
            <a:r>
              <a:rPr lang="en-US" sz="6400" dirty="0">
                <a:latin typeface="Trebuchet MS" panose="020B0603020202020204" pitchFamily="34" charset="0"/>
              </a:rPr>
              <a:t>Let the word of Christ richly dwell within you, with all wisdom teaching and admonishing one another with psalms </a:t>
            </a:r>
            <a:r>
              <a:rPr lang="en-US" sz="6400" i="1" dirty="0">
                <a:latin typeface="Trebuchet MS" panose="020B0603020202020204" pitchFamily="34" charset="0"/>
              </a:rPr>
              <a:t>and</a:t>
            </a:r>
            <a:r>
              <a:rPr lang="en-US" sz="6400" dirty="0">
                <a:latin typeface="Trebuchet MS" panose="020B0603020202020204" pitchFamily="34" charset="0"/>
              </a:rPr>
              <a:t> hymns </a:t>
            </a:r>
            <a:r>
              <a:rPr lang="en-US" sz="6400" i="1" dirty="0">
                <a:latin typeface="Trebuchet MS" panose="020B0603020202020204" pitchFamily="34" charset="0"/>
              </a:rPr>
              <a:t>and</a:t>
            </a:r>
            <a:r>
              <a:rPr lang="en-US" sz="6400" dirty="0">
                <a:latin typeface="Trebuchet MS" panose="020B0603020202020204" pitchFamily="34" charset="0"/>
              </a:rPr>
              <a:t> spiritual songs, singing with thankfulness in your hearts to God. </a:t>
            </a:r>
          </a:p>
        </p:txBody>
      </p:sp>
    </p:spTree>
    <p:extLst>
      <p:ext uri="{BB962C8B-B14F-4D97-AF65-F5344CB8AC3E}">
        <p14:creationId xmlns:p14="http://schemas.microsoft.com/office/powerpoint/2010/main" val="370950556"/>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FDF5EF63-4146-6A21-FE8B-85A00FC3E7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8B8793-3342-2833-70F0-07322A139B2B}"/>
              </a:ext>
            </a:extLst>
          </p:cNvPr>
          <p:cNvSpPr>
            <a:spLocks noGrp="1"/>
          </p:cNvSpPr>
          <p:nvPr>
            <p:ph type="title"/>
          </p:nvPr>
        </p:nvSpPr>
        <p:spPr>
          <a:xfrm>
            <a:off x="0" y="3810"/>
            <a:ext cx="12192000" cy="1215390"/>
          </a:xfrm>
        </p:spPr>
        <p:txBody>
          <a:bodyPr>
            <a:noAutofit/>
          </a:bodyPr>
          <a:lstStyle/>
          <a:p>
            <a:pPr marL="0" indent="0" algn="ctr">
              <a:buNone/>
            </a:pPr>
            <a:r>
              <a:rPr kumimoji="0" lang="en-US" sz="7200" b="0" i="1" u="none" strike="noStrike" kern="1200" cap="none" spc="-120" normalizeH="0" baseline="0" noProof="0" dirty="0">
                <a:ln>
                  <a:noFill/>
                </a:ln>
                <a:solidFill>
                  <a:srgbClr val="A31D6A"/>
                </a:solidFill>
                <a:effectLst>
                  <a:outerShdw blurRad="38100" dist="38100" dir="2700000" algn="tl">
                    <a:srgbClr val="000000">
                      <a:alpha val="43137"/>
                    </a:srgbClr>
                  </a:outerShdw>
                </a:effectLst>
                <a:uLnTx/>
                <a:uFillTx/>
                <a:latin typeface="Calibri Light" panose="020F0302020204030204"/>
                <a:ea typeface="+mj-ea"/>
                <a:cs typeface="+mj-cs"/>
              </a:rPr>
              <a:t>Colossians 3:16-17 (NASB)</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B9B7A1B-A303-4263-A087-3F7C0DD6ED58}"/>
              </a:ext>
            </a:extLst>
          </p:cNvPr>
          <p:cNvSpPr>
            <a:spLocks noGrp="1"/>
          </p:cNvSpPr>
          <p:nvPr>
            <p:ph sz="quarter" idx="13"/>
          </p:nvPr>
        </p:nvSpPr>
        <p:spPr>
          <a:xfrm>
            <a:off x="0" y="1038224"/>
            <a:ext cx="12192000" cy="5819775"/>
          </a:xfrm>
        </p:spPr>
        <p:txBody>
          <a:bodyPr>
            <a:noAutofit/>
          </a:bodyPr>
          <a:lstStyle/>
          <a:p>
            <a:pPr marL="45720" indent="0">
              <a:buNone/>
            </a:pPr>
            <a:r>
              <a:rPr kumimoji="0" lang="en-US" sz="6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17 </a:t>
            </a:r>
            <a:r>
              <a:rPr kumimoji="0" lang="en-US" sz="6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Whatever you do in word or deed, </a:t>
            </a:r>
            <a:r>
              <a:rPr kumimoji="0" lang="en-US" sz="6400" b="0" i="1"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do</a:t>
            </a:r>
            <a:r>
              <a:rPr kumimoji="0" lang="en-US" sz="6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all in the name of the Lord Jesus, giving thanks through Him to God the Father.</a:t>
            </a:r>
            <a:endParaRPr lang="en-US" sz="6400" dirty="0">
              <a:latin typeface="Trebuchet MS" panose="020B0603020202020204" pitchFamily="34" charset="0"/>
            </a:endParaRPr>
          </a:p>
        </p:txBody>
      </p:sp>
    </p:spTree>
    <p:extLst>
      <p:ext uri="{BB962C8B-B14F-4D97-AF65-F5344CB8AC3E}">
        <p14:creationId xmlns:p14="http://schemas.microsoft.com/office/powerpoint/2010/main" val="1210210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30B60A0E-7F3E-89DF-897C-572C4AD7E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2CAB82-833D-95EC-9D5C-12DF3E51A7F5}"/>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James 5:15-16 (NASB)</a:t>
            </a:r>
          </a:p>
        </p:txBody>
      </p:sp>
      <p:sp>
        <p:nvSpPr>
          <p:cNvPr id="3" name="Content Placeholder 2">
            <a:extLst>
              <a:ext uri="{FF2B5EF4-FFF2-40B4-BE49-F238E27FC236}">
                <a16:creationId xmlns:a16="http://schemas.microsoft.com/office/drawing/2014/main" id="{5D771282-D359-294A-E0B4-DC854D405A05}"/>
              </a:ext>
            </a:extLst>
          </p:cNvPr>
          <p:cNvSpPr>
            <a:spLocks noGrp="1"/>
          </p:cNvSpPr>
          <p:nvPr>
            <p:ph sz="quarter" idx="13"/>
          </p:nvPr>
        </p:nvSpPr>
        <p:spPr>
          <a:xfrm>
            <a:off x="0" y="1019174"/>
            <a:ext cx="12192000" cy="5838825"/>
          </a:xfrm>
        </p:spPr>
        <p:txBody>
          <a:bodyPr>
            <a:noAutofit/>
          </a:bodyPr>
          <a:lstStyle/>
          <a:p>
            <a:r>
              <a:rPr lang="en-US" sz="6600" b="1" baseline="30000" dirty="0">
                <a:latin typeface="Trebuchet MS" panose="020B0603020202020204" pitchFamily="34" charset="0"/>
              </a:rPr>
              <a:t>15 </a:t>
            </a:r>
            <a:r>
              <a:rPr lang="en-US" sz="6600" dirty="0">
                <a:latin typeface="Trebuchet MS" panose="020B0603020202020204" pitchFamily="34" charset="0"/>
              </a:rPr>
              <a:t>and the prayer offered in faith will restore the one who is sick, and the Lord will raise him up, and if he has committed sins, they will be forgiven him. </a:t>
            </a:r>
          </a:p>
        </p:txBody>
      </p:sp>
    </p:spTree>
    <p:extLst>
      <p:ext uri="{BB962C8B-B14F-4D97-AF65-F5344CB8AC3E}">
        <p14:creationId xmlns:p14="http://schemas.microsoft.com/office/powerpoint/2010/main" val="26797116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0"/>
            <a:ext cx="12192000" cy="6858000"/>
          </a:xfrm>
        </p:spPr>
        <p:txBody>
          <a:bodyPr>
            <a:noAutofit/>
          </a:bodyPr>
          <a:lstStyle/>
          <a:p>
            <a:pPr marL="45720" indent="0">
              <a:buNone/>
            </a:pPr>
            <a:r>
              <a:rPr lang="en-US" sz="6400" dirty="0">
                <a:solidFill>
                  <a:srgbClr val="000000"/>
                </a:solidFill>
                <a:effectLst>
                  <a:outerShdw blurRad="38100" dist="38100" dir="2700000" algn="tl">
                    <a:srgbClr val="000000">
                      <a:alpha val="43137"/>
                    </a:srgbClr>
                  </a:outerShdw>
                </a:effectLst>
                <a:latin typeface="Calibri" panose="020F0502020204030204" pitchFamily="34" charset="0"/>
              </a:rPr>
              <a:t>One of the most challenging tasks we face is the control over our emotions. It’s easy to get wound up when  we see folks driving habits, or the lack thereof, or when someone says something rude to us or even accuses us of something we know nothing about. </a:t>
            </a:r>
            <a:endParaRPr lang="en-US" sz="6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759496302"/>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EB395A72-F5A1-F405-E7E1-F9443ED157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D6B5F6-93F5-560E-168D-36A0D4ABB95F}"/>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James 5:15-16 (NASB)</a:t>
            </a:r>
          </a:p>
        </p:txBody>
      </p:sp>
      <p:sp>
        <p:nvSpPr>
          <p:cNvPr id="3" name="Content Placeholder 2">
            <a:extLst>
              <a:ext uri="{FF2B5EF4-FFF2-40B4-BE49-F238E27FC236}">
                <a16:creationId xmlns:a16="http://schemas.microsoft.com/office/drawing/2014/main" id="{F847642E-1B38-C7D6-A2B5-5F75A9EA83A9}"/>
              </a:ext>
            </a:extLst>
          </p:cNvPr>
          <p:cNvSpPr>
            <a:spLocks noGrp="1"/>
          </p:cNvSpPr>
          <p:nvPr>
            <p:ph sz="quarter" idx="13"/>
          </p:nvPr>
        </p:nvSpPr>
        <p:spPr>
          <a:xfrm>
            <a:off x="0" y="1019174"/>
            <a:ext cx="12192000" cy="5838825"/>
          </a:xfrm>
        </p:spPr>
        <p:txBody>
          <a:bodyPr>
            <a:noAutofit/>
          </a:bodyPr>
          <a:lstStyle/>
          <a:p>
            <a:pPr marL="45720" indent="0">
              <a:buNone/>
            </a:pPr>
            <a:r>
              <a:rPr kumimoji="0" lang="en-US" sz="66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16 </a:t>
            </a:r>
            <a:r>
              <a:rPr kumimoji="0" lang="en-US" sz="66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Therefore, confess your sins to one another, and pray for one another so that you may be healed. The effective prayer of a righteous man can accomplish much.</a:t>
            </a:r>
            <a:endParaRPr lang="en-US" sz="6600" dirty="0">
              <a:latin typeface="Trebuchet MS" panose="020B0603020202020204" pitchFamily="34" charset="0"/>
            </a:endParaRPr>
          </a:p>
        </p:txBody>
      </p:sp>
    </p:spTree>
    <p:extLst>
      <p:ext uri="{BB962C8B-B14F-4D97-AF65-F5344CB8AC3E}">
        <p14:creationId xmlns:p14="http://schemas.microsoft.com/office/powerpoint/2010/main" val="9088357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08697376-ED09-F542-F202-2F963DE67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52B81-5941-2E21-FB52-91F28103E656}"/>
              </a:ext>
            </a:extLst>
          </p:cNvPr>
          <p:cNvSpPr>
            <a:spLocks noGrp="1"/>
          </p:cNvSpPr>
          <p:nvPr>
            <p:ph type="title"/>
          </p:nvPr>
        </p:nvSpPr>
        <p:spPr>
          <a:xfrm>
            <a:off x="0" y="-8390"/>
            <a:ext cx="12192000" cy="1037089"/>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Corinthians 11:26-29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F78CC78-A8FB-E19A-2EA0-3E49B597D1FB}"/>
              </a:ext>
            </a:extLst>
          </p:cNvPr>
          <p:cNvSpPr>
            <a:spLocks noGrp="1"/>
          </p:cNvSpPr>
          <p:nvPr>
            <p:ph sz="quarter" idx="13"/>
          </p:nvPr>
        </p:nvSpPr>
        <p:spPr>
          <a:xfrm>
            <a:off x="0" y="895350"/>
            <a:ext cx="12192000" cy="5962651"/>
          </a:xfrm>
        </p:spPr>
        <p:txBody>
          <a:bodyPr>
            <a:noAutofit/>
          </a:bodyPr>
          <a:lstStyle/>
          <a:p>
            <a:r>
              <a:rPr lang="en-US" sz="5800" b="1" baseline="30000" dirty="0">
                <a:latin typeface="Trebuchet MS" panose="020B0603020202020204" pitchFamily="34" charset="0"/>
              </a:rPr>
              <a:t>26 </a:t>
            </a:r>
            <a:r>
              <a:rPr lang="en-US" sz="5800" dirty="0">
                <a:latin typeface="Trebuchet MS" panose="020B0603020202020204" pitchFamily="34" charset="0"/>
              </a:rPr>
              <a:t>For as often as you eat this bread and drink the cup, you proclaim the Lord’s death until He comes. </a:t>
            </a:r>
            <a:r>
              <a:rPr lang="en-US" sz="5800" b="1" baseline="30000" dirty="0">
                <a:latin typeface="Trebuchet MS" panose="020B0603020202020204" pitchFamily="34" charset="0"/>
              </a:rPr>
              <a:t>27 </a:t>
            </a:r>
            <a:r>
              <a:rPr lang="en-US" sz="5800" dirty="0">
                <a:latin typeface="Trebuchet MS" panose="020B0603020202020204" pitchFamily="34" charset="0"/>
              </a:rPr>
              <a:t>Therefore whoever eats the bread or drinks the cup of the Lord in an unworthy manner, shall be guilty of the body and the blood of the Lord. </a:t>
            </a:r>
          </a:p>
        </p:txBody>
      </p:sp>
    </p:spTree>
    <p:extLst>
      <p:ext uri="{BB962C8B-B14F-4D97-AF65-F5344CB8AC3E}">
        <p14:creationId xmlns:p14="http://schemas.microsoft.com/office/powerpoint/2010/main" val="3322042183"/>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2B4939C8-2732-F69D-8C8E-621C6417D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DE2B40-2614-E91A-E628-CECF109AA71D}"/>
              </a:ext>
            </a:extLst>
          </p:cNvPr>
          <p:cNvSpPr>
            <a:spLocks noGrp="1"/>
          </p:cNvSpPr>
          <p:nvPr>
            <p:ph type="title"/>
          </p:nvPr>
        </p:nvSpPr>
        <p:spPr>
          <a:xfrm>
            <a:off x="0" y="-8390"/>
            <a:ext cx="12192000" cy="1037089"/>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Corinthians 11:26-29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E46C9B67-D734-017F-3591-0852A19DE852}"/>
              </a:ext>
            </a:extLst>
          </p:cNvPr>
          <p:cNvSpPr>
            <a:spLocks noGrp="1"/>
          </p:cNvSpPr>
          <p:nvPr>
            <p:ph sz="quarter" idx="13"/>
          </p:nvPr>
        </p:nvSpPr>
        <p:spPr>
          <a:xfrm>
            <a:off x="0" y="895350"/>
            <a:ext cx="12192000" cy="5962651"/>
          </a:xfrm>
        </p:spPr>
        <p:txBody>
          <a:bodyPr>
            <a:noAutofit/>
          </a:bodyPr>
          <a:lstStyle/>
          <a:p>
            <a:pPr marL="45720" indent="0">
              <a:buNone/>
            </a:pPr>
            <a:r>
              <a:rPr kumimoji="0" lang="en-US" sz="58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28 </a:t>
            </a:r>
            <a:r>
              <a:rPr kumimoji="0" lang="en-US" sz="58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But a man must examine himself, and in so doing he is to eat of the bread and drink of the cup. </a:t>
            </a:r>
          </a:p>
          <a:p>
            <a:pPr marL="45720" indent="0">
              <a:buNone/>
            </a:pPr>
            <a:r>
              <a:rPr kumimoji="0" lang="en-US" sz="58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29 </a:t>
            </a:r>
            <a:r>
              <a:rPr kumimoji="0" lang="en-US" sz="58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For he who eats and drinks, eats and drinks judgment to himself if he does not judge the body rightly.</a:t>
            </a:r>
            <a:endParaRPr lang="en-US" sz="5800" dirty="0">
              <a:latin typeface="Trebuchet MS" panose="020B0603020202020204" pitchFamily="34" charset="0"/>
            </a:endParaRPr>
          </a:p>
        </p:txBody>
      </p:sp>
    </p:spTree>
    <p:extLst>
      <p:ext uri="{BB962C8B-B14F-4D97-AF65-F5344CB8AC3E}">
        <p14:creationId xmlns:p14="http://schemas.microsoft.com/office/powerpoint/2010/main" val="1822074309"/>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B328CBF7-02B1-A770-CB38-1E52863BC5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39A6B-57A1-D0A8-AC23-4189F11C9FE8}"/>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II Corinthians 9: 6-7 (NASB)</a:t>
            </a:r>
          </a:p>
        </p:txBody>
      </p:sp>
      <p:sp>
        <p:nvSpPr>
          <p:cNvPr id="3" name="Content Placeholder 2">
            <a:extLst>
              <a:ext uri="{FF2B5EF4-FFF2-40B4-BE49-F238E27FC236}">
                <a16:creationId xmlns:a16="http://schemas.microsoft.com/office/drawing/2014/main" id="{3DCF5733-5BF1-442D-9ABD-C6B5028638AC}"/>
              </a:ext>
            </a:extLst>
          </p:cNvPr>
          <p:cNvSpPr>
            <a:spLocks noGrp="1"/>
          </p:cNvSpPr>
          <p:nvPr>
            <p:ph sz="quarter" idx="13"/>
          </p:nvPr>
        </p:nvSpPr>
        <p:spPr>
          <a:xfrm>
            <a:off x="0" y="971550"/>
            <a:ext cx="12192000" cy="5886450"/>
          </a:xfrm>
        </p:spPr>
        <p:txBody>
          <a:bodyPr>
            <a:noAutofit/>
          </a:bodyPr>
          <a:lstStyle/>
          <a:p>
            <a:r>
              <a:rPr lang="en-US" sz="5400" b="1" baseline="30000" dirty="0">
                <a:latin typeface="Trebuchet MS" panose="020B0603020202020204" pitchFamily="34" charset="0"/>
              </a:rPr>
              <a:t>6 </a:t>
            </a:r>
            <a:r>
              <a:rPr lang="en-US" sz="5400" dirty="0">
                <a:latin typeface="Trebuchet MS" panose="020B0603020202020204" pitchFamily="34" charset="0"/>
              </a:rPr>
              <a:t>Now this </a:t>
            </a:r>
            <a:r>
              <a:rPr lang="en-US" sz="5400" i="1" dirty="0">
                <a:latin typeface="Trebuchet MS" panose="020B0603020202020204" pitchFamily="34" charset="0"/>
              </a:rPr>
              <a:t>I say</a:t>
            </a:r>
            <a:r>
              <a:rPr lang="en-US" sz="5400" dirty="0">
                <a:latin typeface="Trebuchet MS" panose="020B0603020202020204" pitchFamily="34" charset="0"/>
              </a:rPr>
              <a:t>, he who sows sparingly will also reap sparingly, and he who sows bountifully will also reap bountifully. </a:t>
            </a:r>
          </a:p>
          <a:p>
            <a:r>
              <a:rPr lang="en-US" sz="5400" b="1" baseline="30000" dirty="0">
                <a:latin typeface="Trebuchet MS" panose="020B0603020202020204" pitchFamily="34" charset="0"/>
              </a:rPr>
              <a:t>7 </a:t>
            </a:r>
            <a:r>
              <a:rPr lang="en-US" sz="5400" dirty="0">
                <a:latin typeface="Trebuchet MS" panose="020B0603020202020204" pitchFamily="34" charset="0"/>
              </a:rPr>
              <a:t>Each one </a:t>
            </a:r>
            <a:r>
              <a:rPr lang="en-US" sz="5400" i="1" dirty="0">
                <a:latin typeface="Trebuchet MS" panose="020B0603020202020204" pitchFamily="34" charset="0"/>
              </a:rPr>
              <a:t>must do</a:t>
            </a:r>
            <a:r>
              <a:rPr lang="en-US" sz="5400" dirty="0">
                <a:latin typeface="Trebuchet MS" panose="020B0603020202020204" pitchFamily="34" charset="0"/>
              </a:rPr>
              <a:t> just as he has purposed in his heart, not grudgingly or under compulsion, for God loves a cheerful giver. </a:t>
            </a:r>
          </a:p>
        </p:txBody>
      </p:sp>
    </p:spTree>
    <p:extLst>
      <p:ext uri="{BB962C8B-B14F-4D97-AF65-F5344CB8AC3E}">
        <p14:creationId xmlns:p14="http://schemas.microsoft.com/office/powerpoint/2010/main" val="38816108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2225" name="Rectangle 2"/>
          <p:cNvSpPr>
            <a:spLocks noGrp="1"/>
          </p:cNvSpPr>
          <p:nvPr>
            <p:ph type="title"/>
          </p:nvPr>
        </p:nvSpPr>
        <p:spPr bwMode="auto">
          <a:xfrm>
            <a:off x="0" y="152400"/>
            <a:ext cx="12191999" cy="11430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700" i="1" dirty="0">
                <a:solidFill>
                  <a:srgbClr val="C00000"/>
                </a:solidFill>
                <a:effectLst>
                  <a:outerShdw blurRad="38100" dist="38100" dir="2700000" algn="tl">
                    <a:srgbClr val="000000">
                      <a:alpha val="43137"/>
                    </a:srgbClr>
                  </a:outerShdw>
                </a:effectLst>
              </a:rPr>
              <a:t>Hear: Romans 10:17 (NASB)</a:t>
            </a:r>
          </a:p>
        </p:txBody>
      </p:sp>
      <p:sp>
        <p:nvSpPr>
          <p:cNvPr id="52226" name="Rectangle 3"/>
          <p:cNvSpPr>
            <a:spLocks noGrp="1"/>
          </p:cNvSpPr>
          <p:nvPr>
            <p:ph sz="quarter" idx="13"/>
          </p:nvPr>
        </p:nvSpPr>
        <p:spPr>
          <a:xfrm>
            <a:off x="-1" y="1295400"/>
            <a:ext cx="12191999" cy="5562600"/>
          </a:xfrm>
        </p:spPr>
        <p:txBody>
          <a:bodyPr>
            <a:normAutofit/>
          </a:bodyPr>
          <a:lstStyle/>
          <a:p>
            <a:pPr marL="0" indent="0">
              <a:buNone/>
            </a:pPr>
            <a:r>
              <a:rPr lang="en-US" sz="9600" i="1" dirty="0">
                <a:effectLst>
                  <a:outerShdw blurRad="38100" dist="38100" dir="2700000" algn="tl">
                    <a:srgbClr val="000000">
                      <a:alpha val="43137"/>
                    </a:srgbClr>
                  </a:outerShdw>
                </a:effectLst>
              </a:rPr>
              <a:t>So faith comes from hearing, and hearing by the word of Christ.</a:t>
            </a:r>
          </a:p>
        </p:txBody>
      </p:sp>
      <p:pic>
        <p:nvPicPr>
          <p:cNvPr id="52227" name="Picture 4" descr="MP900443601[1]"/>
          <p:cNvPicPr>
            <a:picLocks noChangeAspect="1" noChangeArrowheads="1"/>
          </p:cNvPicPr>
          <p:nvPr/>
        </p:nvPicPr>
        <p:blipFill>
          <a:blip r:embed="rId4"/>
          <a:srcRect/>
          <a:stretch>
            <a:fillRect/>
          </a:stretch>
        </p:blipFill>
        <p:spPr bwMode="auto">
          <a:xfrm>
            <a:off x="10028585" y="5405718"/>
            <a:ext cx="2176862" cy="1447800"/>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326393578"/>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3249" name="Rectangle 2"/>
          <p:cNvSpPr>
            <a:spLocks noGrp="1"/>
          </p:cNvSpPr>
          <p:nvPr>
            <p:ph type="title"/>
          </p:nvPr>
        </p:nvSpPr>
        <p:spPr bwMode="auto">
          <a:xfrm>
            <a:off x="0" y="0"/>
            <a:ext cx="12192000" cy="1140546"/>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7000" i="1" dirty="0">
                <a:solidFill>
                  <a:srgbClr val="C00000"/>
                </a:solidFill>
                <a:effectLst>
                  <a:outerShdw blurRad="38100" dist="38100" dir="2700000" algn="tl">
                    <a:srgbClr val="000000">
                      <a:alpha val="43137"/>
                    </a:srgbClr>
                  </a:outerShdw>
                </a:effectLst>
              </a:rPr>
              <a:t>Believe: Hebrews 11:6</a:t>
            </a:r>
          </a:p>
        </p:txBody>
      </p:sp>
      <p:sp>
        <p:nvSpPr>
          <p:cNvPr id="53250" name="Rectangle 3"/>
          <p:cNvSpPr>
            <a:spLocks noGrp="1"/>
          </p:cNvSpPr>
          <p:nvPr>
            <p:ph sz="quarter" idx="13"/>
          </p:nvPr>
        </p:nvSpPr>
        <p:spPr>
          <a:xfrm>
            <a:off x="0" y="1828800"/>
            <a:ext cx="12192000" cy="5029200"/>
          </a:xfrm>
        </p:spPr>
        <p:txBody>
          <a:bodyPr>
            <a:noAutofit/>
          </a:bodyPr>
          <a:lstStyle/>
          <a:p>
            <a:pPr marL="0" indent="0">
              <a:lnSpc>
                <a:spcPct val="90000"/>
              </a:lnSpc>
              <a:buNone/>
            </a:pPr>
            <a:r>
              <a:rPr lang="en-US" sz="7000" i="1" dirty="0">
                <a:effectLst>
                  <a:outerShdw blurRad="38100" dist="38100" dir="2700000" algn="tl">
                    <a:srgbClr val="000000">
                      <a:alpha val="43137"/>
                    </a:srgbClr>
                  </a:outerShdw>
                </a:effectLst>
              </a:rPr>
              <a:t>But without faith it is impossible to please him: for he that cometh to God must believe that he is, and that he is a rewarder of them that diligently seek him.</a:t>
            </a:r>
          </a:p>
        </p:txBody>
      </p:sp>
      <p:pic>
        <p:nvPicPr>
          <p:cNvPr id="53251" name="Picture 4" descr="MP900443601[1]"/>
          <p:cNvPicPr>
            <a:picLocks noChangeAspect="1" noChangeArrowheads="1"/>
          </p:cNvPicPr>
          <p:nvPr/>
        </p:nvPicPr>
        <p:blipFill>
          <a:blip r:embed="rId4"/>
          <a:srcRect/>
          <a:stretch>
            <a:fillRect/>
          </a:stretch>
        </p:blipFill>
        <p:spPr bwMode="auto">
          <a:xfrm>
            <a:off x="9806823" y="13854"/>
            <a:ext cx="2385178" cy="1586346"/>
          </a:xfrm>
          <a:prstGeom prst="rect">
            <a:avLst/>
          </a:prstGeom>
          <a:noFill/>
          <a:ln w="9525">
            <a:noFill/>
            <a:miter lim="800000"/>
            <a:headEnd/>
            <a:tailEnd/>
          </a:ln>
        </p:spPr>
      </p:pic>
    </p:spTree>
    <p:extLst>
      <p:ext uri="{BB962C8B-B14F-4D97-AF65-F5344CB8AC3E}">
        <p14:creationId xmlns:p14="http://schemas.microsoft.com/office/powerpoint/2010/main" val="2996834355"/>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4273" name="Rectangle 2"/>
          <p:cNvSpPr>
            <a:spLocks noGrp="1"/>
          </p:cNvSpPr>
          <p:nvPr>
            <p:ph type="title"/>
          </p:nvPr>
        </p:nvSpPr>
        <p:spPr bwMode="auto">
          <a:xfrm>
            <a:off x="0" y="6927"/>
            <a:ext cx="12192000" cy="983673"/>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Repent: Luke 13:3</a:t>
            </a:r>
          </a:p>
        </p:txBody>
      </p:sp>
      <p:sp>
        <p:nvSpPr>
          <p:cNvPr id="54274" name="Rectangle 3"/>
          <p:cNvSpPr>
            <a:spLocks noGrp="1"/>
          </p:cNvSpPr>
          <p:nvPr>
            <p:ph sz="quarter" idx="13"/>
          </p:nvPr>
        </p:nvSpPr>
        <p:spPr>
          <a:xfrm>
            <a:off x="0" y="1447800"/>
            <a:ext cx="12268200" cy="5403272"/>
          </a:xfrm>
        </p:spPr>
        <p:txBody>
          <a:bodyPr>
            <a:normAutofit/>
          </a:bodyPr>
          <a:lstStyle/>
          <a:p>
            <a:pPr marL="0" indent="0">
              <a:buNone/>
            </a:pPr>
            <a:r>
              <a:rPr lang="en-US" sz="9600" i="1" dirty="0">
                <a:effectLst>
                  <a:outerShdw blurRad="38100" dist="38100" dir="2700000" algn="tl">
                    <a:srgbClr val="000000">
                      <a:alpha val="43137"/>
                    </a:srgbClr>
                  </a:outerShdw>
                </a:effectLst>
              </a:rPr>
              <a:t>I tell you, Nay: but, except ye repent, ye shall all likewise perish.</a:t>
            </a:r>
            <a:r>
              <a:rPr lang="en-US" sz="9600" i="1" dirty="0">
                <a:solidFill>
                  <a:srgbClr val="3333CC"/>
                </a:solidFill>
                <a:effectLst>
                  <a:outerShdw blurRad="38100" dist="38100" dir="2700000" algn="tl">
                    <a:srgbClr val="000000">
                      <a:alpha val="43137"/>
                    </a:srgbClr>
                  </a:outerShdw>
                </a:effectLst>
              </a:rPr>
              <a:t> </a:t>
            </a:r>
          </a:p>
        </p:txBody>
      </p:sp>
      <p:pic>
        <p:nvPicPr>
          <p:cNvPr id="54275" name="Picture 4" descr="MP900443601[1]"/>
          <p:cNvPicPr>
            <a:picLocks noChangeAspect="1" noChangeArrowheads="1"/>
          </p:cNvPicPr>
          <p:nvPr/>
        </p:nvPicPr>
        <p:blipFill>
          <a:blip r:embed="rId4"/>
          <a:srcRect/>
          <a:stretch>
            <a:fillRect/>
          </a:stretch>
        </p:blipFill>
        <p:spPr bwMode="auto">
          <a:xfrm>
            <a:off x="9671421" y="5181601"/>
            <a:ext cx="2520580" cy="1676400"/>
          </a:xfrm>
          <a:prstGeom prst="rect">
            <a:avLst/>
          </a:prstGeom>
          <a:noFill/>
          <a:ln w="9525">
            <a:noFill/>
            <a:miter lim="800000"/>
            <a:headEnd/>
            <a:tailEnd/>
          </a:ln>
        </p:spPr>
      </p:pic>
    </p:spTree>
    <p:extLst>
      <p:ext uri="{BB962C8B-B14F-4D97-AF65-F5344CB8AC3E}">
        <p14:creationId xmlns:p14="http://schemas.microsoft.com/office/powerpoint/2010/main" val="1544492235"/>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5297" name="Rectangle 2"/>
          <p:cNvSpPr>
            <a:spLocks noGrp="1"/>
          </p:cNvSpPr>
          <p:nvPr>
            <p:ph type="title"/>
          </p:nvPr>
        </p:nvSpPr>
        <p:spPr bwMode="auto">
          <a:xfrm>
            <a:off x="0" y="0"/>
            <a:ext cx="12192000" cy="990600"/>
          </a:xfrm>
          <a:noFill/>
        </p:spPr>
        <p:txBody>
          <a:bodyPr vert="horz" wrap="square" lIns="91440" tIns="45720" rIns="91440" bIns="45720" numCol="1" rtlCol="0" anchor="t" anchorCtr="0" compatLnSpc="1">
            <a:prstTxWarp prst="textNoShape">
              <a:avLst/>
            </a:prstTxWarp>
            <a:normAutofit/>
          </a:bodyPr>
          <a:lstStyle/>
          <a:p>
            <a:pPr marL="0" indent="0" algn="l">
              <a:buNone/>
            </a:pPr>
            <a:r>
              <a:rPr lang="en-US" sz="6600" i="1" dirty="0">
                <a:solidFill>
                  <a:srgbClr val="C00000"/>
                </a:solidFill>
                <a:effectLst>
                  <a:outerShdw blurRad="38100" dist="38100" dir="2700000" algn="tl">
                    <a:srgbClr val="000000">
                      <a:alpha val="43137"/>
                    </a:srgbClr>
                  </a:outerShdw>
                </a:effectLst>
              </a:rPr>
              <a:t>Confess: Matthew 10:32-33</a:t>
            </a:r>
          </a:p>
        </p:txBody>
      </p:sp>
      <p:sp>
        <p:nvSpPr>
          <p:cNvPr id="55298" name="Rectangle 3"/>
          <p:cNvSpPr>
            <a:spLocks noGrp="1"/>
          </p:cNvSpPr>
          <p:nvPr>
            <p:ph sz="quarter" idx="13"/>
          </p:nvPr>
        </p:nvSpPr>
        <p:spPr>
          <a:xfrm>
            <a:off x="0" y="1600200"/>
            <a:ext cx="12192000" cy="5257800"/>
          </a:xfrm>
        </p:spPr>
        <p:txBody>
          <a:bodyPr>
            <a:noAutofit/>
          </a:bodyPr>
          <a:lstStyle/>
          <a:p>
            <a:pPr marL="0" indent="0">
              <a:buNone/>
            </a:pPr>
            <a:r>
              <a:rPr lang="en-US" sz="5500" b="1" i="1" dirty="0">
                <a:hlinkClick r:id="rId4"/>
              </a:rPr>
              <a:t>32</a:t>
            </a:r>
            <a:r>
              <a:rPr lang="en-US" sz="5500" b="1" i="1" dirty="0"/>
              <a:t> </a:t>
            </a:r>
            <a:r>
              <a:rPr lang="en-US" sz="5500" i="1" dirty="0">
                <a:effectLst>
                  <a:outerShdw blurRad="38100" dist="38100" dir="2700000" algn="tl">
                    <a:srgbClr val="000000">
                      <a:alpha val="43137"/>
                    </a:srgbClr>
                  </a:outerShdw>
                </a:effectLst>
              </a:rPr>
              <a:t>Whosoever therefore shall confess me before men, him will I confess also before my Father which is in heaven.</a:t>
            </a:r>
            <a:r>
              <a:rPr lang="en-US" sz="5500" b="1" i="1" dirty="0">
                <a:effectLst>
                  <a:outerShdw blurRad="38100" dist="38100" dir="2700000" algn="tl">
                    <a:srgbClr val="000000">
                      <a:alpha val="43137"/>
                    </a:srgbClr>
                  </a:outerShdw>
                </a:effectLst>
              </a:rPr>
              <a:t> </a:t>
            </a:r>
          </a:p>
          <a:p>
            <a:pPr marL="0" indent="0">
              <a:buNone/>
            </a:pPr>
            <a:r>
              <a:rPr lang="en-US" sz="5500" b="1" i="1" dirty="0">
                <a:hlinkClick r:id="rId5"/>
              </a:rPr>
              <a:t>33</a:t>
            </a:r>
            <a:r>
              <a:rPr lang="en-US" sz="5500" b="1" i="1" dirty="0"/>
              <a:t> </a:t>
            </a:r>
            <a:r>
              <a:rPr lang="en-US" sz="5500" i="1" dirty="0">
                <a:effectLst>
                  <a:outerShdw blurRad="38100" dist="38100" dir="2700000" algn="tl">
                    <a:srgbClr val="000000">
                      <a:alpha val="43137"/>
                    </a:srgbClr>
                  </a:outerShdw>
                </a:effectLst>
              </a:rPr>
              <a:t>But whosoever shall deny me before men, him will I also deny before my Father which is in heaven. </a:t>
            </a:r>
          </a:p>
        </p:txBody>
      </p:sp>
      <p:pic>
        <p:nvPicPr>
          <p:cNvPr id="55299" name="Picture 4" descr="MP900443601[1]"/>
          <p:cNvPicPr>
            <a:picLocks noChangeAspect="1" noChangeArrowheads="1"/>
          </p:cNvPicPr>
          <p:nvPr/>
        </p:nvPicPr>
        <p:blipFill>
          <a:blip r:embed="rId6"/>
          <a:srcRect/>
          <a:stretch>
            <a:fillRect/>
          </a:stretch>
        </p:blipFill>
        <p:spPr bwMode="auto">
          <a:xfrm>
            <a:off x="10016522" y="-1"/>
            <a:ext cx="2175478" cy="1447801"/>
          </a:xfrm>
          <a:prstGeom prst="rect">
            <a:avLst/>
          </a:prstGeom>
          <a:noFill/>
          <a:ln w="9525">
            <a:noFill/>
            <a:miter lim="800000"/>
            <a:headEnd/>
            <a:tailEnd/>
          </a:ln>
        </p:spPr>
      </p:pic>
    </p:spTree>
    <p:extLst>
      <p:ext uri="{BB962C8B-B14F-4D97-AF65-F5344CB8AC3E}">
        <p14:creationId xmlns:p14="http://schemas.microsoft.com/office/powerpoint/2010/main" val="2421991286"/>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6321" name="Rectangle 2"/>
          <p:cNvSpPr>
            <a:spLocks noGrp="1"/>
          </p:cNvSpPr>
          <p:nvPr>
            <p:ph type="title"/>
          </p:nvPr>
        </p:nvSpPr>
        <p:spPr bwMode="auto">
          <a:xfrm>
            <a:off x="1" y="0"/>
            <a:ext cx="12223028" cy="13716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Baptize: Acts 22:16</a:t>
            </a:r>
          </a:p>
        </p:txBody>
      </p:sp>
      <p:sp>
        <p:nvSpPr>
          <p:cNvPr id="56322" name="Rectangle 3"/>
          <p:cNvSpPr>
            <a:spLocks noGrp="1"/>
          </p:cNvSpPr>
          <p:nvPr>
            <p:ph sz="quarter" idx="13"/>
          </p:nvPr>
        </p:nvSpPr>
        <p:spPr>
          <a:xfrm>
            <a:off x="-1" y="1524000"/>
            <a:ext cx="12191999" cy="5334000"/>
          </a:xfrm>
        </p:spPr>
        <p:txBody>
          <a:bodyPr>
            <a:normAutofit/>
          </a:bodyPr>
          <a:lstStyle/>
          <a:p>
            <a:pPr marL="0" indent="0">
              <a:buNone/>
            </a:pPr>
            <a:r>
              <a:rPr lang="en-US" sz="8000" i="1" dirty="0">
                <a:effectLst>
                  <a:outerShdw blurRad="38100" dist="38100" dir="2700000" algn="tl">
                    <a:srgbClr val="000000">
                      <a:alpha val="43137"/>
                    </a:srgbClr>
                  </a:outerShdw>
                </a:effectLst>
              </a:rPr>
              <a:t>And now why </a:t>
            </a:r>
            <a:r>
              <a:rPr lang="en-US" sz="8000" i="1" dirty="0" err="1">
                <a:effectLst>
                  <a:outerShdw blurRad="38100" dist="38100" dir="2700000" algn="tl">
                    <a:srgbClr val="000000">
                      <a:alpha val="43137"/>
                    </a:srgbClr>
                  </a:outerShdw>
                </a:effectLst>
              </a:rPr>
              <a:t>tarriest</a:t>
            </a:r>
            <a:r>
              <a:rPr lang="en-US" sz="8000" i="1" dirty="0">
                <a:effectLst>
                  <a:outerShdw blurRad="38100" dist="38100" dir="2700000" algn="tl">
                    <a:srgbClr val="000000">
                      <a:alpha val="43137"/>
                    </a:srgbClr>
                  </a:outerShdw>
                </a:effectLst>
              </a:rPr>
              <a:t> thou? arise, and be baptized, and wash away thy sins, calling on the name of the Lord.</a:t>
            </a:r>
          </a:p>
        </p:txBody>
      </p:sp>
      <p:pic>
        <p:nvPicPr>
          <p:cNvPr id="56323" name="Picture 4" descr="MP900443601[1]"/>
          <p:cNvPicPr>
            <a:picLocks noChangeAspect="1" noChangeArrowheads="1"/>
          </p:cNvPicPr>
          <p:nvPr/>
        </p:nvPicPr>
        <p:blipFill>
          <a:blip r:embed="rId4"/>
          <a:srcRect/>
          <a:stretch>
            <a:fillRect/>
          </a:stretch>
        </p:blipFill>
        <p:spPr bwMode="auto">
          <a:xfrm>
            <a:off x="9933421" y="-10413"/>
            <a:ext cx="2289608" cy="1524133"/>
          </a:xfrm>
          <a:prstGeom prst="rect">
            <a:avLst/>
          </a:prstGeom>
          <a:noFill/>
          <a:ln w="9525">
            <a:noFill/>
            <a:miter lim="800000"/>
            <a:headEnd/>
            <a:tailEnd/>
          </a:ln>
        </p:spPr>
      </p:pic>
      <p:pic>
        <p:nvPicPr>
          <p:cNvPr id="56324" name="Picture 2" descr="C:\Users\Fain\AppData\Local\Microsoft\Windows\Temporary Internet Files\Content.IE5\RW2PWPFG\MC900057792[1].wmf"/>
          <p:cNvPicPr>
            <a:picLocks noChangeAspect="1" noChangeArrowheads="1"/>
          </p:cNvPicPr>
          <p:nvPr/>
        </p:nvPicPr>
        <p:blipFill>
          <a:blip r:embed="rId5"/>
          <a:srcRect/>
          <a:stretch>
            <a:fillRect/>
          </a:stretch>
        </p:blipFill>
        <p:spPr bwMode="auto">
          <a:xfrm>
            <a:off x="9933421" y="4899025"/>
            <a:ext cx="2227262" cy="1936750"/>
          </a:xfrm>
          <a:prstGeom prst="rect">
            <a:avLst/>
          </a:prstGeom>
          <a:noFill/>
          <a:ln w="9525">
            <a:noFill/>
            <a:miter lim="800000"/>
            <a:headEnd/>
            <a:tailEnd/>
          </a:ln>
        </p:spPr>
      </p:pic>
    </p:spTree>
    <p:extLst>
      <p:ext uri="{BB962C8B-B14F-4D97-AF65-F5344CB8AC3E}">
        <p14:creationId xmlns:p14="http://schemas.microsoft.com/office/powerpoint/2010/main" val="136878474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65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In Ephesians 4:26 Paul writes to the church and tells them, “Be angry, and yet do not sin..” Anger is an emotion that we often struggle to control, just like happiness, fear, and disgust. </a:t>
            </a:r>
            <a:endParaRPr lang="en-US" sz="65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3059193922"/>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25282691-50D9-45DA-F5DD-CCAEB0B0929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9E14E7-C2D1-3AE7-7596-47D1D85866DD}"/>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6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A lot of our basic emotions can be linked together, or one can be an effect of another, such as fear can escalate to anger like surprise can escalate to happiness. Retrospectively surprise can also turn to disgust, and anger. </a:t>
            </a:r>
            <a:endParaRPr lang="en-US" sz="6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337882997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734E038-57A2-0275-2FA9-BD27EB46EE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B51BF9-254C-C99A-369F-D377031CF4A6}"/>
              </a:ext>
            </a:extLst>
          </p:cNvPr>
          <p:cNvSpPr>
            <a:spLocks noGrp="1"/>
          </p:cNvSpPr>
          <p:nvPr>
            <p:ph sz="quarter" idx="13"/>
          </p:nvPr>
        </p:nvSpPr>
        <p:spPr>
          <a:xfrm>
            <a:off x="0" y="0"/>
            <a:ext cx="12192000" cy="6858000"/>
          </a:xfrm>
        </p:spPr>
        <p:txBody>
          <a:bodyPr>
            <a:noAutofit/>
          </a:bodyPr>
          <a:lstStyle/>
          <a:p>
            <a:pPr marL="45720" indent="0">
              <a:buClr>
                <a:srgbClr val="A379BB">
                  <a:lumMod val="75000"/>
                </a:srgbClr>
              </a:buClr>
              <a:buNone/>
              <a:defRPr/>
            </a:pPr>
            <a:r>
              <a:rPr kumimoji="0" lang="en-US" sz="6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Many psychologists believe that our emotions influence our thoughts, decisions, and our relationships. Let us understand, our hearts are the core of our emotions, thus our hearts will influence our thoughts, decisions, and relationships.</a:t>
            </a:r>
            <a:endParaRPr lang="en-US" sz="64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136490269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9155CAB6-46C0-7B2E-6303-482A3AEE680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9CAF07C-2C6C-DA46-6FFD-B220380D63CD}"/>
              </a:ext>
            </a:extLst>
          </p:cNvPr>
          <p:cNvSpPr>
            <a:spLocks noGrp="1"/>
          </p:cNvSpPr>
          <p:nvPr>
            <p:ph type="title"/>
          </p:nvPr>
        </p:nvSpPr>
        <p:spPr>
          <a:xfrm>
            <a:off x="0" y="0"/>
            <a:ext cx="12192000" cy="6858000"/>
          </a:xfrm>
        </p:spPr>
        <p:txBody>
          <a:bodyPr>
            <a:normAutofit/>
          </a:bodyPr>
          <a:lstStyle/>
          <a:p>
            <a:pPr marL="0" indent="0" algn="ctr">
              <a:buNone/>
            </a:pPr>
            <a:r>
              <a:rPr lang="en-US" sz="96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rPr>
              <a:t>Condition of Heart with others</a:t>
            </a:r>
          </a:p>
        </p:txBody>
      </p:sp>
    </p:spTree>
    <p:extLst>
      <p:ext uri="{BB962C8B-B14F-4D97-AF65-F5344CB8AC3E}">
        <p14:creationId xmlns:p14="http://schemas.microsoft.com/office/powerpoint/2010/main" val="345906691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Scripture 1 (version)</a:t>
            </a:r>
          </a:p>
        </p:txBody>
      </p:sp>
      <p:sp>
        <p:nvSpPr>
          <p:cNvPr id="3" name="Content Placeholder 2"/>
          <p:cNvSpPr>
            <a:spLocks noGrp="1"/>
          </p:cNvSpPr>
          <p:nvPr>
            <p:ph sz="quarter" idx="13"/>
          </p:nvPr>
        </p:nvSpPr>
        <p:spPr>
          <a:xfrm>
            <a:off x="0" y="1066800"/>
            <a:ext cx="12192000" cy="5791200"/>
          </a:xfrm>
        </p:spPr>
        <p:txBody>
          <a:bodyPr>
            <a:noAutofit/>
          </a:bodyPr>
          <a:lstStyle/>
          <a:p>
            <a:pPr marL="45720" indent="0">
              <a:buNone/>
            </a:pPr>
            <a:r>
              <a:rPr lang="en-US" sz="5400" dirty="0">
                <a:latin typeface="Trebuchet MS" panose="020B0603020202020204" pitchFamily="34" charset="0"/>
              </a:rPr>
              <a:t>Trebuchet MS (Body) </a:t>
            </a:r>
          </a:p>
          <a:p>
            <a:pPr marL="45720" indent="0">
              <a:buNone/>
            </a:pPr>
            <a:r>
              <a:rPr lang="en-US" sz="5400" dirty="0">
                <a:latin typeface="Trebuchet MS" panose="020B0603020202020204" pitchFamily="34" charset="0"/>
              </a:rPr>
              <a:t>Minimum size = 54</a:t>
            </a:r>
          </a:p>
          <a:p>
            <a:pPr marL="45720" indent="0">
              <a:buNone/>
            </a:pPr>
            <a:r>
              <a:rPr lang="en-US" sz="5400" dirty="0">
                <a:latin typeface="Trebuchet MS" panose="020B0603020202020204" pitchFamily="34" charset="0"/>
              </a:rPr>
              <a:t>Transition beginning of scripture = Doors</a:t>
            </a:r>
          </a:p>
          <a:p>
            <a:pPr marL="45720" indent="0">
              <a:buNone/>
            </a:pPr>
            <a:r>
              <a:rPr lang="en-US" sz="5400" dirty="0">
                <a:latin typeface="Trebuchet MS" panose="020B0603020202020204" pitchFamily="34" charset="0"/>
              </a:rPr>
              <a:t>Transition subsequent pages = Page Curl</a:t>
            </a:r>
          </a:p>
          <a:p>
            <a:pPr marL="45720" indent="0">
              <a:buNone/>
            </a:pPr>
            <a:endParaRPr lang="en-US" sz="5400" dirty="0"/>
          </a:p>
        </p:txBody>
      </p:sp>
    </p:spTree>
    <p:extLst>
      <p:ext uri="{BB962C8B-B14F-4D97-AF65-F5344CB8AC3E}">
        <p14:creationId xmlns:p14="http://schemas.microsoft.com/office/powerpoint/2010/main" val="4296100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Scripture 1 (version)</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0" y="902202"/>
            <a:ext cx="12192000" cy="5955799"/>
          </a:xfrm>
        </p:spPr>
        <p:txBody>
          <a:bodyPr>
            <a:noAutofit/>
          </a:bodyPr>
          <a:lstStyle/>
          <a:p>
            <a:pPr marL="45720" indent="0">
              <a:buNone/>
            </a:pPr>
            <a:r>
              <a:rPr lang="en-US" sz="5400" dirty="0">
                <a:latin typeface="Trebuchet MS" panose="020B0603020202020204" pitchFamily="34" charset="0"/>
              </a:rPr>
              <a:t>Trebuchet MS (Body) </a:t>
            </a:r>
          </a:p>
          <a:p>
            <a:pPr marL="45720" indent="0">
              <a:buNone/>
            </a:pPr>
            <a:r>
              <a:rPr lang="en-US" sz="5400" dirty="0">
                <a:latin typeface="Trebuchet MS" panose="020B0603020202020204" pitchFamily="34" charset="0"/>
              </a:rPr>
              <a:t>Minimum size = 54</a:t>
            </a:r>
          </a:p>
          <a:p>
            <a:pPr marL="45720" indent="0">
              <a:buNone/>
            </a:pPr>
            <a:r>
              <a:rPr lang="en-US" sz="5400" dirty="0">
                <a:latin typeface="Trebuchet MS" panose="020B0603020202020204" pitchFamily="34" charset="0"/>
              </a:rPr>
              <a:t>Transition beginning of scripture = Doors</a:t>
            </a:r>
          </a:p>
          <a:p>
            <a:pPr marL="45720" indent="0">
              <a:buNone/>
            </a:pPr>
            <a:r>
              <a:rPr lang="en-US" sz="5400" dirty="0">
                <a:latin typeface="Trebuchet MS" panose="020B0603020202020204" pitchFamily="34" charset="0"/>
              </a:rPr>
              <a:t>Transition subsequent pages = Page Curl</a:t>
            </a:r>
          </a:p>
        </p:txBody>
      </p:sp>
    </p:spTree>
    <p:extLst>
      <p:ext uri="{BB962C8B-B14F-4D97-AF65-F5344CB8AC3E}">
        <p14:creationId xmlns:p14="http://schemas.microsoft.com/office/powerpoint/2010/main" val="31412288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Scripture 2 (version)</a:t>
            </a:r>
          </a:p>
        </p:txBody>
      </p:sp>
      <p:sp>
        <p:nvSpPr>
          <p:cNvPr id="3" name="Content Placeholder 2"/>
          <p:cNvSpPr>
            <a:spLocks noGrp="1"/>
          </p:cNvSpPr>
          <p:nvPr>
            <p:ph sz="quarter" idx="13"/>
          </p:nvPr>
        </p:nvSpPr>
        <p:spPr>
          <a:xfrm>
            <a:off x="0" y="990600"/>
            <a:ext cx="12192000" cy="5867400"/>
          </a:xfrm>
        </p:spPr>
        <p:txBody>
          <a:bodyPr>
            <a:noAutofit/>
          </a:bodyPr>
          <a:lstStyle/>
          <a:p>
            <a:pPr marL="45720" indent="0">
              <a:buNone/>
            </a:pPr>
            <a:r>
              <a:rPr lang="en-US" sz="5400" dirty="0">
                <a:latin typeface="Trebuchet MS" panose="020B0603020202020204" pitchFamily="34" charset="0"/>
              </a:rPr>
              <a:t>Trebuchet MS (Body) </a:t>
            </a:r>
          </a:p>
          <a:p>
            <a:pPr marL="45720" indent="0">
              <a:buNone/>
            </a:pPr>
            <a:r>
              <a:rPr lang="en-US" sz="5400" dirty="0">
                <a:latin typeface="Trebuchet MS" panose="020B0603020202020204" pitchFamily="34" charset="0"/>
              </a:rPr>
              <a:t>Minimum size = 54</a:t>
            </a:r>
          </a:p>
          <a:p>
            <a:pPr marL="45720" indent="0">
              <a:buNone/>
            </a:pPr>
            <a:r>
              <a:rPr lang="en-US" sz="5400" dirty="0">
                <a:latin typeface="Trebuchet MS" panose="020B0603020202020204" pitchFamily="34" charset="0"/>
              </a:rPr>
              <a:t>Transition beginning of scripture = Doors</a:t>
            </a:r>
          </a:p>
          <a:p>
            <a:pPr marL="45720" indent="0">
              <a:buNone/>
            </a:pPr>
            <a:r>
              <a:rPr lang="en-US" sz="5400" dirty="0">
                <a:latin typeface="Trebuchet MS" panose="020B0603020202020204" pitchFamily="34" charset="0"/>
              </a:rPr>
              <a:t>Transition subsequent pages = Page Curl</a:t>
            </a:r>
          </a:p>
        </p:txBody>
      </p:sp>
    </p:spTree>
    <p:extLst>
      <p:ext uri="{BB962C8B-B14F-4D97-AF65-F5344CB8AC3E}">
        <p14:creationId xmlns:p14="http://schemas.microsoft.com/office/powerpoint/2010/main" val="23460020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Sermon Template Rev 3 (2026).potx" id="{3F52B259-99EA-42C3-A649-2B9757542C72}" vid="{BA9D8C74-E060-4C76-84D2-3D38AED01A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docProps/app.xml><?xml version="1.0" encoding="utf-8"?>
<Properties xmlns="http://schemas.openxmlformats.org/officeDocument/2006/extended-properties" xmlns:vt="http://schemas.openxmlformats.org/officeDocument/2006/docPropsVTypes">
  <Template>Sermon Template Rev 3 (2026)</Template>
  <TotalTime>34</TotalTime>
  <Words>1073</Words>
  <Application>Microsoft Office PowerPoint</Application>
  <PresentationFormat>Widescreen</PresentationFormat>
  <Paragraphs>72</Paragraphs>
  <Slides>28</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Aptos</vt:lpstr>
      <vt:lpstr>Arial</vt:lpstr>
      <vt:lpstr>Calibri</vt:lpstr>
      <vt:lpstr>Calibri Light</vt:lpstr>
      <vt:lpstr>Helvetica Neue</vt:lpstr>
      <vt:lpstr>Trebuchet MS</vt:lpstr>
      <vt:lpstr>Metropolitan</vt:lpstr>
      <vt:lpstr>Where’s Your Heart?</vt:lpstr>
      <vt:lpstr>PowerPoint Presentation</vt:lpstr>
      <vt:lpstr>PowerPoint Presentation</vt:lpstr>
      <vt:lpstr>PowerPoint Presentation</vt:lpstr>
      <vt:lpstr>PowerPoint Presentation</vt:lpstr>
      <vt:lpstr>Condition of Heart with others</vt:lpstr>
      <vt:lpstr>Scripture 1 (version)</vt:lpstr>
      <vt:lpstr>Scripture 1 (version)</vt:lpstr>
      <vt:lpstr>Scripture 2 (version)</vt:lpstr>
      <vt:lpstr>Galatians 6:1-2 (NASB)</vt:lpstr>
      <vt:lpstr>Colossians 4:5-6 (NASB)</vt:lpstr>
      <vt:lpstr>James 2:1-4 (NASB)</vt:lpstr>
      <vt:lpstr>James 2:1-4 (NASB)</vt:lpstr>
      <vt:lpstr>James 2:1-4 (NASB)</vt:lpstr>
      <vt:lpstr>Galatians 6:9-10 (NASB)</vt:lpstr>
      <vt:lpstr>Condition of Heart with worship</vt:lpstr>
      <vt:lpstr>Colossians 3:16-17 (NASB)</vt:lpstr>
      <vt:lpstr>Colossians 3:16-17 (NASB)</vt:lpstr>
      <vt:lpstr>James 5:15-16 (NASB)</vt:lpstr>
      <vt:lpstr>James 5:15-16 (NASB)</vt:lpstr>
      <vt:lpstr>I Corinthians 11:26-29 (NASB)</vt:lpstr>
      <vt:lpstr>I Corinthians 11:26-29 (NASB)</vt:lpstr>
      <vt:lpstr>II Corinthians 9: 6-7 (NASB)</vt:lpstr>
      <vt:lpstr>Hear: Romans 10:17 (NASB)</vt:lpstr>
      <vt:lpstr>Believe: Hebrews 11:6</vt:lpstr>
      <vt:lpstr>Repent: Luke 13:3</vt:lpstr>
      <vt:lpstr>Confess: Matthew 10:32-33</vt:lpstr>
      <vt:lpstr>Baptize: Acts 22:16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Stuart Fain</dc:creator>
  <cp:lastModifiedBy>Stuart Fain</cp:lastModifiedBy>
  <cp:revision>2</cp:revision>
  <dcterms:created xsi:type="dcterms:W3CDTF">2026-08-22T16:57:58Z</dcterms:created>
  <dcterms:modified xsi:type="dcterms:W3CDTF">2026-08-22T17:32:51Z</dcterms:modified>
</cp:coreProperties>
</file>